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5" r:id="rId2"/>
    <p:sldId id="311" r:id="rId3"/>
    <p:sldId id="395" r:id="rId4"/>
    <p:sldId id="396" r:id="rId5"/>
    <p:sldId id="397" r:id="rId6"/>
    <p:sldId id="398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384" r:id="rId15"/>
    <p:sldId id="385" r:id="rId16"/>
    <p:sldId id="357" r:id="rId17"/>
    <p:sldId id="391" r:id="rId18"/>
    <p:sldId id="359" r:id="rId19"/>
    <p:sldId id="388" r:id="rId20"/>
    <p:sldId id="392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4747"/>
    <a:srgbClr val="CFCFCF"/>
    <a:srgbClr val="FFFF89"/>
    <a:srgbClr val="FFFF99"/>
    <a:srgbClr val="99FF99"/>
    <a:srgbClr val="01FF74"/>
    <a:srgbClr val="ADDB7B"/>
    <a:srgbClr val="BA8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0" autoAdjust="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AE3CA-2DA1-4B5A-AAAA-EB8618BCDDE9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9DC53-55A1-4776-AF91-426D2047A8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1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F626-B7C8-4B9A-A42C-77EA034FABF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0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6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5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2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98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0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00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3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1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37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>
            <a:fillRect/>
          </a:stretch>
        </p:blipFill>
        <p:spPr bwMode="auto">
          <a:xfrm>
            <a:off x="4081197" y="1054191"/>
            <a:ext cx="5062803" cy="580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>
            <a:extLst/>
          </p:cNvPr>
          <p:cNvSpPr txBox="1">
            <a:spLocks/>
          </p:cNvSpPr>
          <p:nvPr userDrawn="1"/>
        </p:nvSpPr>
        <p:spPr>
          <a:xfrm>
            <a:off x="8132526" y="6434596"/>
            <a:ext cx="872991" cy="325474"/>
          </a:xfrm>
          <a:prstGeom prst="rect">
            <a:avLst/>
          </a:prstGeom>
        </p:spPr>
        <p:txBody>
          <a:bodyPr lIns="80165" tIns="40083" rIns="80165" bIns="40083"/>
          <a:lstStyle>
            <a:lvl1pPr defTabSz="985838"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801688" indent="-307975" defTabSz="985838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233488" indent="-246063" defTabSz="985838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725613" indent="-246063" defTabSz="985838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219325" indent="-246063" defTabSz="985838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676525" indent="-246063" defTabSz="98583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3133725" indent="-246063" defTabSz="98583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590925" indent="-246063" defTabSz="98583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4048125" indent="-246063" defTabSz="98583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5382E4F-58C3-4BC6-BEC9-64528BC58DA5}" type="slidenum">
              <a:rPr lang="ru-RU" altLang="ru-RU" sz="1400" smtClean="0">
                <a:solidFill>
                  <a:srgbClr val="7F7F7F"/>
                </a:solidFill>
                <a:latin typeface="Arial "/>
                <a:ea typeface="Verdana" pitchFamily="34" charset="0"/>
                <a:cs typeface="Verdana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ru-RU" altLang="ru-RU" sz="1200">
              <a:solidFill>
                <a:srgbClr val="7F7F7F"/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" y="6221454"/>
            <a:ext cx="1777208" cy="4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0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4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5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0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7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5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2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81" y="162197"/>
            <a:ext cx="1774987" cy="1775877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2425" y="2420888"/>
            <a:ext cx="8362950" cy="2088232"/>
          </a:xfrm>
          <a:effectLst/>
        </p:spPr>
        <p:txBody>
          <a:bodyPr>
            <a:normAutofit fontScale="25000" lnSpcReduction="20000"/>
          </a:bodyPr>
          <a:lstStyle/>
          <a:p>
            <a:pPr lvl="0" algn="ctr">
              <a:lnSpc>
                <a:spcPct val="170000"/>
              </a:lnSpc>
            </a:pPr>
            <a:endParaRPr lang="ru-RU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«Эффективность 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системы дополнительного образования в сфере культуры Костромской области, задачи, целевые показатели;</a:t>
            </a:r>
          </a:p>
          <a:p>
            <a:pPr algn="ctr"/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опыт регионов ЦФО по реализации стратегии взаимодействия в трехуровневой системе художественного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5EC4A10-13CA-4471-94F8-CD5C162A7278}"/>
              </a:ext>
            </a:extLst>
          </p:cNvPr>
          <p:cNvSpPr/>
          <p:nvPr/>
        </p:nvSpPr>
        <p:spPr>
          <a:xfrm>
            <a:off x="5591402" y="6021288"/>
            <a:ext cx="3261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КОУМЦ  </a:t>
            </a:r>
          </a:p>
          <a:p>
            <a:pPr algn="r"/>
            <a:r>
              <a:rPr lang="ru-RU" sz="1600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 В. Арсланова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76399" y="2204864"/>
            <a:ext cx="211500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Доклад</a:t>
            </a:r>
          </a:p>
        </p:txBody>
      </p:sp>
    </p:spTree>
    <p:extLst>
      <p:ext uri="{BB962C8B-B14F-4D97-AF65-F5344CB8AC3E}">
        <p14:creationId xmlns:p14="http://schemas.microsoft.com/office/powerpoint/2010/main" val="39639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6554867" cy="1524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увеличился контингент обучающихся в </a:t>
            </a:r>
            <a:r>
              <a:rPr lang="ru-RU" b="1" dirty="0" smtClean="0">
                <a:solidFill>
                  <a:srgbClr val="002060"/>
                </a:solidFill>
              </a:rPr>
              <a:t>13 ДШИ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7927032" cy="4839816"/>
          </a:xfrm>
        </p:spPr>
        <p:txBody>
          <a:bodyPr>
            <a:normAutofit fontScale="3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5500" b="1" dirty="0" smtClean="0"/>
              <a:t>ДМШ </a:t>
            </a:r>
            <a:r>
              <a:rPr lang="ru-RU" sz="5500" b="1" dirty="0"/>
              <a:t>г. Галич - «Музыкальный фольклор» (8-9 лет) – 15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Кологривской </a:t>
            </a:r>
            <a:r>
              <a:rPr lang="ru-RU" sz="5500" b="1" dirty="0"/>
              <a:t>ДШИ – 6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Минская </a:t>
            </a:r>
            <a:r>
              <a:rPr lang="ru-RU" sz="5500" b="1" dirty="0"/>
              <a:t>ДШИ -  8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Шуваловская </a:t>
            </a:r>
            <a:r>
              <a:rPr lang="ru-RU" sz="5500" b="1" dirty="0"/>
              <a:t>ДШИ – 13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Красносельская </a:t>
            </a:r>
            <a:r>
              <a:rPr lang="ru-RU" sz="5500" b="1" dirty="0"/>
              <a:t>ДМШ – 2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ДМШ</a:t>
            </a:r>
            <a:r>
              <a:rPr lang="ru-RU" sz="5500" b="1" dirty="0"/>
              <a:t>. г. Макарьев – 1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Космынинская </a:t>
            </a:r>
            <a:r>
              <a:rPr lang="ru-RU" sz="5500" b="1" dirty="0"/>
              <a:t>ДШИ – 4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ДШИ </a:t>
            </a:r>
            <a:r>
              <a:rPr lang="ru-RU" sz="5500" b="1" dirty="0"/>
              <a:t>г. </a:t>
            </a:r>
            <a:r>
              <a:rPr lang="ru-RU" sz="5500" b="1" dirty="0" err="1"/>
              <a:t>Нея</a:t>
            </a:r>
            <a:r>
              <a:rPr lang="ru-RU" sz="5500" b="1" dirty="0"/>
              <a:t> -4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Островская </a:t>
            </a:r>
            <a:r>
              <a:rPr lang="ru-RU" sz="5500" b="1" dirty="0"/>
              <a:t>ДШИ – 1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Парфеньевская </a:t>
            </a:r>
            <a:r>
              <a:rPr lang="ru-RU" sz="5500" b="1" dirty="0"/>
              <a:t>ДШИ – 4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Поназыревская </a:t>
            </a:r>
            <a:r>
              <a:rPr lang="ru-RU" sz="5500" b="1" dirty="0"/>
              <a:t>ДШИ – 2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ДХШ </a:t>
            </a:r>
            <a:r>
              <a:rPr lang="ru-RU" sz="5500" b="1" dirty="0"/>
              <a:t>г. Шарья – 23 чел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b="1" dirty="0" smtClean="0"/>
              <a:t>Чухломская </a:t>
            </a:r>
            <a:r>
              <a:rPr lang="ru-RU" sz="5500" b="1" dirty="0"/>
              <a:t>ДМШ – 3 </a:t>
            </a:r>
            <a:r>
              <a:rPr lang="ru-RU" sz="5500" b="1" dirty="0" smtClean="0"/>
              <a:t>чел</a:t>
            </a:r>
          </a:p>
          <a:p>
            <a:pPr marL="457200" indent="-457200">
              <a:buFont typeface="+mj-lt"/>
              <a:buAutoNum type="arabicPeriod"/>
            </a:pPr>
            <a:endParaRPr lang="ru-RU" sz="4900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359080" cy="21015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Сравнительный анализ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сохранности общего контингента учащихся и проведения приемной кампании на следующий 2025-2026 уч. </a:t>
            </a:r>
            <a:r>
              <a:rPr lang="ru-RU" sz="2800" b="1" dirty="0" smtClean="0">
                <a:solidFill>
                  <a:srgbClr val="002060"/>
                </a:solidFill>
              </a:rPr>
              <a:t>год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(с </a:t>
            </a:r>
            <a:r>
              <a:rPr lang="ru-RU" sz="2800" dirty="0">
                <a:solidFill>
                  <a:srgbClr val="002060"/>
                </a:solidFill>
              </a:rPr>
              <a:t>СДМШ при БОКИ)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204135"/>
              </p:ext>
            </p:extLst>
          </p:nvPr>
        </p:nvGraphicFramePr>
        <p:xfrm>
          <a:off x="323528" y="510539"/>
          <a:ext cx="8339532" cy="3879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931"/>
                <a:gridCol w="1308893"/>
                <a:gridCol w="1432009"/>
                <a:gridCol w="1211343"/>
                <a:gridCol w="1317013"/>
                <a:gridCol w="1542343"/>
              </a:tblGrid>
              <a:tr h="263830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Общий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контингент на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начало 2024-2025 уч. года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по форме1-ДШИ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(общеразвивающие  и предпрофессиональные программы)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Общий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контингент на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 июня 2025г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(новый состав контингента обучающихся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 2025-2026 уч. г. –)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Оценка проведения приемной компании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чел.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2022-2023г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2023-2024г.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2024-2025г.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2023г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2024г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2025г.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</a:tr>
              <a:tr h="874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</a:rPr>
                        <a:t>11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224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11 </a:t>
                      </a:r>
                      <a:r>
                        <a:rPr lang="ru-RU" sz="1600" dirty="0">
                          <a:effectLst/>
                        </a:rPr>
                        <a:t>373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11 </a:t>
                      </a:r>
                      <a:r>
                        <a:rPr lang="ru-RU" sz="1600" b="1" dirty="0">
                          <a:effectLst/>
                        </a:rPr>
                        <a:t>403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 </a:t>
                      </a:r>
                      <a:r>
                        <a:rPr lang="ru-RU" sz="1600" dirty="0">
                          <a:effectLst/>
                        </a:rPr>
                        <a:t>767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 </a:t>
                      </a:r>
                      <a:r>
                        <a:rPr lang="ru-RU" sz="1600" dirty="0">
                          <a:effectLst/>
                        </a:rPr>
                        <a:t>856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9 942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304" marR="65304" marT="9155" marB="0"/>
                </a:tc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431134" cy="534387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637627" cy="554461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УМЦ\Downloads\IMG_7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4" y="1278782"/>
            <a:ext cx="8820472" cy="49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17078"/>
            <a:ext cx="88204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80-летию Великой победы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  <p:pic>
        <p:nvPicPr>
          <p:cNvPr id="5" name="Picture 2" descr="C:\Users\КОУМЦ\Downloads\Pobeda80_logo_detai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9144"/>
            <a:ext cx="901905" cy="16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КОУМЦ\Downloads\IMG_7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18457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КОУМЦ\Downloads\IMG_7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94629"/>
            <a:ext cx="5209112" cy="293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6208" y="4190196"/>
            <a:ext cx="29161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80-летию Великой победы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  <p:pic>
        <p:nvPicPr>
          <p:cNvPr id="8" name="Picture 2" descr="C:\Users\КОУМЦ\Downloads\Pobeda80_logo_detai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37"/>
            <a:ext cx="1753733" cy="313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Арсланова Л. В\Конференция 2024\ФОТО к презентации КОУМЦ\ДШИ 4\Фестиваль дух оркестров Ярославские фанфа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20" y="930573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920" y="93079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</a:rPr>
              <a:t>етско-юношеский </a:t>
            </a:r>
            <a:r>
              <a:rPr lang="ru-RU" sz="1600" b="1" dirty="0">
                <a:solidFill>
                  <a:srgbClr val="FF0000"/>
                </a:solidFill>
              </a:rPr>
              <a:t>духовой оркестр "Волжские фанфары" </a:t>
            </a:r>
            <a:r>
              <a:rPr lang="ru-RU" sz="1600" b="1" dirty="0" smtClean="0">
                <a:solidFill>
                  <a:srgbClr val="FF0000"/>
                </a:solidFill>
              </a:rPr>
              <a:t>ДШИ № 4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города Костромы принимал участие торжественном открытии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Года защитника Отечества и 80-летия Великой Победы </a:t>
            </a:r>
          </a:p>
        </p:txBody>
      </p:sp>
      <p:pic>
        <p:nvPicPr>
          <p:cNvPr id="9218" name="Picture 2" descr="C:\Users\КОУМЦ\Downloads\Pobeda80_logo_detai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" y="-171400"/>
            <a:ext cx="901905" cy="16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УМЦ\Downloads\2025-08-04_16-14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093">
            <a:off x="3238490" y="3407364"/>
            <a:ext cx="5209900" cy="29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КОУМЦ\Downloads\2025-08-04_16-16-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4851">
            <a:off x="455185" y="527945"/>
            <a:ext cx="5749478" cy="31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ОУМЦ\Downloads\Pobeda80_logo_detai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57964"/>
            <a:ext cx="1665570" cy="29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  <p:pic>
        <p:nvPicPr>
          <p:cNvPr id="3074" name="Picture 2" descr="E:\Арсланова Л. В\КОНФЕРЕНЦИЯ 2025 АВГУСТ\GR Коды\qr-code Презентации выставок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1" y="5002720"/>
            <a:ext cx="1583175" cy="15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УМЦ\Downloads\2025-08-04_15-48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752528" cy="62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Арсланова Л. В\КОНФЕРЕНЦИЯ 2025 АВГУСТ\GR Коды\qr-code Сборник сценариев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1193"/>
            <a:ext cx="1435222" cy="14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УМЦ\Downloads\2025-08-04_16-31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6026"/>
            <a:ext cx="5058234" cy="63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УМЦ\Downloads\Piqq9WXm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7" y="537871"/>
            <a:ext cx="874897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7"/>
            <a:ext cx="5400600" cy="230832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4747"/>
                </a:solidFill>
                <a:cs typeface="Aharoni" panose="02010803020104030203" pitchFamily="2" charset="-79"/>
              </a:rPr>
              <a:t>Региональный конкурс </a:t>
            </a:r>
            <a:r>
              <a:rPr lang="ru-RU" sz="2000" b="1" dirty="0">
                <a:solidFill>
                  <a:srgbClr val="FF4747"/>
                </a:solidFill>
                <a:cs typeface="Aharoni" panose="02010803020104030203" pitchFamily="2" charset="-79"/>
              </a:rPr>
              <a:t>художественных </a:t>
            </a:r>
            <a:r>
              <a:rPr lang="ru-RU" sz="2000" b="1" dirty="0" smtClean="0">
                <a:solidFill>
                  <a:srgbClr val="FF4747"/>
                </a:solidFill>
                <a:cs typeface="Aharoni" panose="02010803020104030203" pitchFamily="2" charset="-79"/>
              </a:rPr>
              <a:t>работ</a:t>
            </a:r>
          </a:p>
          <a:p>
            <a:pPr algn="ctr"/>
            <a:r>
              <a:rPr lang="ru-RU" sz="2000" b="1" dirty="0" smtClean="0">
                <a:solidFill>
                  <a:srgbClr val="FF4747"/>
                </a:solidFill>
                <a:cs typeface="Aharoni" panose="02010803020104030203" pitchFamily="2" charset="-79"/>
              </a:rPr>
              <a:t> </a:t>
            </a:r>
            <a:r>
              <a:rPr lang="ru-RU" sz="2000" b="1" dirty="0">
                <a:solidFill>
                  <a:srgbClr val="FF4747"/>
                </a:solidFill>
                <a:cs typeface="Aharoni" panose="02010803020104030203" pitchFamily="2" charset="-79"/>
              </a:rPr>
              <a:t>учащихся </a:t>
            </a:r>
            <a:r>
              <a:rPr lang="ru-RU" sz="2000" b="1" dirty="0" smtClean="0">
                <a:solidFill>
                  <a:srgbClr val="FF4747"/>
                </a:solidFill>
                <a:cs typeface="Aharoni" panose="02010803020104030203" pitchFamily="2" charset="-79"/>
              </a:rPr>
              <a:t>ДХШ, </a:t>
            </a:r>
          </a:p>
          <a:p>
            <a:pPr algn="ctr"/>
            <a:r>
              <a:rPr lang="ru-RU" sz="2000" b="1" dirty="0" smtClean="0">
                <a:solidFill>
                  <a:srgbClr val="FF4747"/>
                </a:solidFill>
                <a:cs typeface="Aharoni" panose="02010803020104030203" pitchFamily="2" charset="-79"/>
              </a:rPr>
              <a:t>художественных отделений</a:t>
            </a:r>
          </a:p>
          <a:p>
            <a:pPr algn="ctr"/>
            <a:r>
              <a:rPr lang="ru-RU" sz="2000" b="1" dirty="0" smtClean="0">
                <a:solidFill>
                  <a:srgbClr val="FF4747"/>
                </a:solidFill>
                <a:cs typeface="Aharoni" panose="02010803020104030203" pitchFamily="2" charset="-79"/>
              </a:rPr>
              <a:t> ДШИ, </a:t>
            </a:r>
            <a:r>
              <a:rPr lang="ru-RU" sz="2000" b="1" dirty="0">
                <a:solidFill>
                  <a:srgbClr val="FF4747"/>
                </a:solidFill>
                <a:cs typeface="Aharoni" panose="02010803020104030203" pitchFamily="2" charset="-79"/>
              </a:rPr>
              <a:t>изостудий </a:t>
            </a:r>
            <a:endParaRPr lang="ru-RU" sz="2000" b="1" dirty="0" smtClean="0">
              <a:solidFill>
                <a:srgbClr val="FF4747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2400" b="1" dirty="0" smtClean="0">
                <a:solidFill>
                  <a:srgbClr val="FF4747"/>
                </a:solidFill>
                <a:cs typeface="Aharoni" panose="02010803020104030203" pitchFamily="2" charset="-79"/>
              </a:rPr>
              <a:t>«</a:t>
            </a:r>
            <a:r>
              <a:rPr lang="ru-RU" sz="2400" b="1" dirty="0">
                <a:solidFill>
                  <a:srgbClr val="FF4747"/>
                </a:solidFill>
                <a:cs typeface="Aharoni" panose="02010803020104030203" pitchFamily="2" charset="-79"/>
              </a:rPr>
              <a:t>Спасибо деду за Победу</a:t>
            </a:r>
            <a:r>
              <a:rPr lang="ru-RU" sz="2400" b="1" dirty="0" smtClean="0">
                <a:solidFill>
                  <a:srgbClr val="FF4747"/>
                </a:solidFill>
                <a:cs typeface="Aharoni" panose="02010803020104030203" pitchFamily="2" charset="-79"/>
              </a:rPr>
              <a:t>!» </a:t>
            </a:r>
            <a:r>
              <a:rPr lang="ru-RU" sz="2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 </a:t>
            </a:r>
            <a:r>
              <a:rPr lang="ru-RU" sz="4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endParaRPr lang="ru-RU" sz="40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68799"/>
            <a:ext cx="7693184" cy="4327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37" y="275962"/>
            <a:ext cx="3419872" cy="19236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  <p:pic>
        <p:nvPicPr>
          <p:cNvPr id="7" name="Picture 2" descr="C:\Users\КОУМЦ\Downloads\Pobeda80_logo_detai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059"/>
            <a:ext cx="901905" cy="16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992" y="510539"/>
            <a:ext cx="8208912" cy="609397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Из опыта работы ДШИ ЦФО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по реализации стратегии взаимодействия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</a:t>
            </a:r>
            <a:r>
              <a:rPr lang="ru-RU" sz="3600" b="1" dirty="0">
                <a:solidFill>
                  <a:srgbClr val="002060"/>
                </a:solidFill>
              </a:rPr>
              <a:t>трехуровневой системе художественного </a:t>
            </a:r>
            <a:r>
              <a:rPr lang="ru-RU" sz="3600" b="1" dirty="0" smtClean="0">
                <a:solidFill>
                  <a:srgbClr val="002060"/>
                </a:solidFill>
              </a:rPr>
              <a:t>образования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Белгородская область: 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Владимирская область: 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  <p:pic>
        <p:nvPicPr>
          <p:cNvPr id="2050" name="Picture 2" descr="E:\Арсланова Л. В\КОНФЕРЕНЦИЯ 2025 АВГУСТ\GR Коды\qr-code Опыт Белгородской области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1425850" cy="14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рсланова Л. В\КОНФЕРЕНЦИЯ 2025 АВГУСТ\GR Коды\qr-code Опыт Белгородской области ПРОДОЛЖЕНИЕ 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21" y="3429000"/>
            <a:ext cx="1437505" cy="14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Арсланова Л. В\КОНФЕРЕНЦИЯ 2025 АВГУСТ\GR Коды\qr-code Опыт Владимирской области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96" y="5206438"/>
            <a:ext cx="1398077" cy="13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Арсланова Л. В\КОНФЕРЕНЦИЯ 2025 АВГУСТ\GR Коды\qr-code Опыт Владимирской области.ПРОДОЛЖЕНИЕgi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21" y="5167009"/>
            <a:ext cx="1437506" cy="14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17344">
            <a:off x="827584" y="2276872"/>
            <a:ext cx="8136904" cy="152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комплексная </a:t>
            </a:r>
            <a:r>
              <a:rPr lang="ru-RU" sz="4000" b="1" dirty="0">
                <a:solidFill>
                  <a:srgbClr val="002060"/>
                </a:solidFill>
              </a:rPr>
              <a:t>программа по обеспечению кадрами </a:t>
            </a:r>
            <a:r>
              <a:rPr lang="ru-RU" sz="4000" b="1" dirty="0" smtClean="0">
                <a:solidFill>
                  <a:srgbClr val="002060"/>
                </a:solidFill>
              </a:rPr>
              <a:t>детских школ искусств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555" y="2636912"/>
            <a:ext cx="825713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1) мастер-классы </a:t>
            </a:r>
            <a:br>
              <a:rPr lang="ru-RU" b="1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преподавателей </a:t>
            </a:r>
            <a:r>
              <a:rPr lang="ru-RU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профессиональных образовательных учреждений </a:t>
            </a:r>
            <a: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в ДШИ костромской области</a:t>
            </a:r>
            <a:b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Охват в год </a:t>
            </a:r>
            <a: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– </a:t>
            </a:r>
            <a:b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менее 10 ДШИ</a:t>
            </a:r>
            <a: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mtClean="0">
                <a:solidFill>
                  <a:srgbClr val="002060"/>
                </a:solidFill>
              </a:rPr>
              <a:t>директора </a:t>
            </a:r>
            <a:r>
              <a:rPr lang="ru-RU" dirty="0">
                <a:solidFill>
                  <a:srgbClr val="002060"/>
                </a:solidFill>
              </a:rPr>
              <a:t>ДШИ </a:t>
            </a:r>
            <a:r>
              <a:rPr lang="ru-RU">
                <a:solidFill>
                  <a:srgbClr val="002060"/>
                </a:solidFill>
              </a:rPr>
              <a:t>в </a:t>
            </a:r>
            <a:r>
              <a:rPr lang="ru-RU" smtClean="0">
                <a:solidFill>
                  <a:srgbClr val="002060"/>
                </a:solidFill>
              </a:rPr>
              <a:t>составе </a:t>
            </a:r>
            <a:r>
              <a:rPr lang="ru-RU" dirty="0">
                <a:solidFill>
                  <a:srgbClr val="002060"/>
                </a:solidFill>
              </a:rPr>
              <a:t>комиссий по итоговой </a:t>
            </a:r>
            <a:r>
              <a:rPr lang="ru-RU">
                <a:solidFill>
                  <a:srgbClr val="002060"/>
                </a:solidFill>
              </a:rPr>
              <a:t>аттестации </a:t>
            </a:r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выпускников </a:t>
            </a:r>
            <a:r>
              <a:rPr lang="ru-RU" dirty="0">
                <a:solidFill>
                  <a:srgbClr val="002060"/>
                </a:solidFill>
              </a:rPr>
              <a:t>СУЗ</a:t>
            </a:r>
            <a:endParaRPr lang="ru-RU" dirty="0">
              <a:solidFill>
                <a:srgbClr val="002060"/>
              </a:solidFill>
              <a:latin typeface="Century Gothic (Заголовки)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58" y="692696"/>
            <a:ext cx="8352928" cy="152400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2) профориентационная работа </a:t>
            </a:r>
            <a:r>
              <a:rPr lang="ru-RU" sz="2900" b="1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с </a:t>
            </a:r>
            <a:r>
              <a:rPr lang="ru-RU" sz="2900" b="1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учащимися ДШИ  и их родителями</a:t>
            </a:r>
            <a:r>
              <a:rPr lang="ru-RU" sz="2900" b="1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Century Gothic (Заголовки)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0844" y="198884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индивидуальные собеседования, интервью с 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родителями;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- родительские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тематические 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собрания;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- консультации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родителей и детей 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колледжах отрасли «Культура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»;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- агитационные стенды, встречи с выпускниками;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- просмотр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профориентирующих 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видео-фильмов;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- профориентационные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мероприятия 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начальной общеобразовательной школе 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дошкольных воспитательных 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учреждениях;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«Давай научу»: дети обучают 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взрослых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и т.п.</a:t>
            </a:r>
          </a:p>
        </p:txBody>
      </p:sp>
    </p:spTree>
    <p:extLst>
      <p:ext uri="{BB962C8B-B14F-4D97-AF65-F5344CB8AC3E}">
        <p14:creationId xmlns:p14="http://schemas.microsoft.com/office/powerpoint/2010/main" val="32215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6554867" cy="152400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3) </a:t>
            </a:r>
            <a:r>
              <a:rPr lang="ru-RU" sz="2900" b="1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Сводные детско-юношеские </a:t>
            </a:r>
            <a:r>
              <a:rPr lang="ru-RU" sz="2900" b="1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творческие </a:t>
            </a:r>
            <a:r>
              <a:rPr lang="ru-RU" sz="2900" b="1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коллективы</a:t>
            </a:r>
            <a:r>
              <a:rPr lang="ru-RU" sz="29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оркестры:</a:t>
            </a:r>
            <a:b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 духовой, симфонический народных </a:t>
            </a: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инструментов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,</a:t>
            </a:r>
            <a:b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 - сводный хор.</a:t>
            </a:r>
            <a:b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практика студентов на </a:t>
            </a:r>
            <a:r>
              <a:rPr lang="ru-RU" sz="20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базе лучших профессиональных творческих </a:t>
            </a:r>
            <a:r>
              <a:rPr lang="ru-RU" sz="20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коллективов</a:t>
            </a:r>
            <a:br>
              <a:rPr lang="ru-RU" sz="20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сотрудничество с выдающимися деятелями культуры</a:t>
            </a:r>
            <a: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Century Gothic (Заголовки)"/>
                <a:cs typeface="Times New Roman" panose="02020603050405020304" pitchFamily="18" charset="0"/>
              </a:rPr>
              <a:t>Детям необходимо регулярно выступать  со взрослыми музыкантами!</a:t>
            </a:r>
            <a:endParaRPr lang="ru-RU" sz="2000" i="1" dirty="0">
              <a:solidFill>
                <a:srgbClr val="002060"/>
              </a:solidFill>
              <a:latin typeface="Century Gothic (Заголовки)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88832" cy="47525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4)конкурсная </a:t>
            </a:r>
            <a:r>
              <a:rPr lang="ru-RU" b="1" dirty="0">
                <a:solidFill>
                  <a:srgbClr val="002060"/>
                </a:solidFill>
              </a:rPr>
              <a:t>деятельность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поддержке одаренных </a:t>
            </a:r>
            <a:r>
              <a:rPr lang="ru-RU" dirty="0" smtClean="0">
                <a:solidFill>
                  <a:srgbClr val="002060"/>
                </a:solidFill>
              </a:rPr>
              <a:t>детей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каждый </a:t>
            </a:r>
            <a:r>
              <a:rPr lang="ru-RU" dirty="0">
                <a:solidFill>
                  <a:srgbClr val="002060"/>
                </a:solidFill>
              </a:rPr>
              <a:t>конкурс должен стать настоящим праздником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ребенка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4704"/>
            <a:ext cx="8215064" cy="5255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5) </a:t>
            </a:r>
            <a:r>
              <a:rPr lang="ru-RU" b="1" dirty="0">
                <a:solidFill>
                  <a:srgbClr val="002060"/>
                </a:solidFill>
              </a:rPr>
              <a:t>педагогические </a:t>
            </a:r>
            <a:r>
              <a:rPr lang="ru-RU" b="1" dirty="0" smtClean="0">
                <a:solidFill>
                  <a:srgbClr val="002060"/>
                </a:solidFill>
              </a:rPr>
              <a:t>туры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для </a:t>
            </a:r>
            <a:r>
              <a:rPr lang="ru-RU" b="1" dirty="0" smtClean="0">
                <a:solidFill>
                  <a:srgbClr val="002060"/>
                </a:solidFill>
              </a:rPr>
              <a:t>студентов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профессиональных образовательных </a:t>
            </a:r>
            <a:r>
              <a:rPr lang="ru-RU" dirty="0" smtClean="0">
                <a:solidFill>
                  <a:srgbClr val="002060"/>
                </a:solidFill>
              </a:rPr>
              <a:t>учреждений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муниципальные </a:t>
            </a:r>
            <a:r>
              <a:rPr lang="ru-RU" dirty="0" smtClean="0">
                <a:solidFill>
                  <a:srgbClr val="002060"/>
                </a:solidFill>
              </a:rPr>
              <a:t>ДШИ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92696"/>
            <a:ext cx="8359080" cy="5327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6) </a:t>
            </a:r>
            <a:r>
              <a:rPr lang="ru-RU" b="1" dirty="0">
                <a:solidFill>
                  <a:srgbClr val="002060"/>
                </a:solidFill>
              </a:rPr>
              <a:t>медиа-проект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цикл </a:t>
            </a:r>
            <a:r>
              <a:rPr lang="ru-RU" dirty="0">
                <a:solidFill>
                  <a:srgbClr val="002060"/>
                </a:solidFill>
              </a:rPr>
              <a:t>постов в социальных сетях </a:t>
            </a:r>
            <a:r>
              <a:rPr lang="ru-RU" dirty="0" smtClean="0">
                <a:solidFill>
                  <a:srgbClr val="002060"/>
                </a:solidFill>
              </a:rPr>
              <a:t>интернет;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-цикл онлайн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наставничества;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-информационно-аналитическая работа.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14064"/>
            <a:ext cx="6554867" cy="62102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rgbClr val="002060"/>
                </a:solidFill>
              </a:rPr>
              <a:t>Задача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Активизировать работу территориальных методических объединений преподавателей ДШИ Костромской области: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1) ТМО г. Костромы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2) ТМО Костромского района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3) Буйское тмо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4) Макарьевское ТМО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5) мантуровское ТМО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6) Шарьинское ТМО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049514" cy="656667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662473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u="sng" dirty="0">
                <a:solidFill>
                  <a:srgbClr val="002060"/>
                </a:solidFill>
              </a:rPr>
              <a:t>Всероссийское совещание </a:t>
            </a:r>
            <a:r>
              <a:rPr lang="ru-RU" sz="3200" b="1" dirty="0">
                <a:solidFill>
                  <a:srgbClr val="002060"/>
                </a:solidFill>
              </a:rPr>
              <a:t>детских школ искусств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перед началом 2025-2026 учебного </a:t>
            </a:r>
            <a:r>
              <a:rPr lang="ru-RU" sz="3200" dirty="0" smtClean="0">
                <a:solidFill>
                  <a:srgbClr val="002060"/>
                </a:solidFill>
              </a:rPr>
              <a:t>года</a:t>
            </a:r>
          </a:p>
          <a:p>
            <a:pPr algn="ctr" fontAlgn="base"/>
            <a:endParaRPr lang="ru-RU" dirty="0"/>
          </a:p>
          <a:p>
            <a:pPr algn="ctr" fontAlgn="base"/>
            <a:r>
              <a:rPr lang="ru-RU" sz="3200" b="1" u="sng" dirty="0">
                <a:solidFill>
                  <a:srgbClr val="002060"/>
                </a:solidFill>
              </a:rPr>
              <a:t>4 сентября 2025 года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u="sng" dirty="0">
                <a:solidFill>
                  <a:srgbClr val="002060"/>
                </a:solidFill>
              </a:rPr>
              <a:t>Начало в 10:00 </a:t>
            </a:r>
            <a:endParaRPr lang="ru-RU" sz="3200" b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(</a:t>
            </a:r>
            <a:r>
              <a:rPr lang="ru-RU" sz="3200" dirty="0">
                <a:solidFill>
                  <a:srgbClr val="002060"/>
                </a:solidFill>
              </a:rPr>
              <a:t>время московское)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Ссылка будет размещена </a:t>
            </a:r>
            <a:r>
              <a:rPr lang="ru-RU" sz="3200" b="1" dirty="0">
                <a:solidFill>
                  <a:srgbClr val="002060"/>
                </a:solidFill>
              </a:rPr>
              <a:t>на 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федеральном портале 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b="1" u="sng" dirty="0">
                <a:solidFill>
                  <a:srgbClr val="002060"/>
                </a:solidFill>
              </a:rPr>
              <a:t>ФРИАЦ ХО</a:t>
            </a:r>
            <a:r>
              <a:rPr lang="ru-RU" sz="3200" u="sng" dirty="0">
                <a:solidFill>
                  <a:srgbClr val="002060"/>
                </a:solidFill>
              </a:rPr>
              <a:t> </a:t>
            </a:r>
            <a:endParaRPr lang="ru-RU" sz="3200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u="sng" dirty="0" smtClean="0">
                <a:solidFill>
                  <a:srgbClr val="002060"/>
                </a:solidFill>
              </a:rPr>
              <a:t>(</a:t>
            </a:r>
            <a:r>
              <a:rPr lang="ru-RU" sz="3200" u="sng" dirty="0">
                <a:solidFill>
                  <a:srgbClr val="002060"/>
                </a:solidFill>
              </a:rPr>
              <a:t>rfartcenter.ru) </a:t>
            </a:r>
            <a:endParaRPr lang="ru-RU" sz="3200" b="1" u="sng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3200" b="1" dirty="0" smtClean="0">
                <a:solidFill>
                  <a:srgbClr val="002060"/>
                </a:solidFill>
              </a:rPr>
              <a:t>Формат</a:t>
            </a:r>
            <a:r>
              <a:rPr lang="ru-RU" sz="3200" b="1" dirty="0">
                <a:solidFill>
                  <a:srgbClr val="002060"/>
                </a:solidFill>
              </a:rPr>
              <a:t>: онлайн</a:t>
            </a:r>
          </a:p>
        </p:txBody>
      </p:sp>
      <p:pic>
        <p:nvPicPr>
          <p:cNvPr id="5122" name="Picture 2" descr="E:\Арсланова Л. В\КОНФЕРЕНЦИЯ 2025 АВГУСТ\GR Коды\qr-code ФРИАЦ ХО Всероссийское совещание 4.09.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5" y="184482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88840"/>
            <a:ext cx="8208912" cy="159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651510"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/>
              <a:t> </a:t>
            </a:r>
          </a:p>
          <a:p>
            <a:pPr algn="ctr">
              <a:lnSpc>
                <a:spcPct val="115000"/>
              </a:lnSpc>
            </a:pPr>
            <a:r>
              <a:rPr lang="ru-RU" sz="4000" b="1" dirty="0">
                <a:solidFill>
                  <a:srgbClr val="002060"/>
                </a:solidFill>
              </a:rPr>
              <a:t>Благодарю за внимание!</a:t>
            </a:r>
          </a:p>
          <a:p>
            <a:pPr marL="90170" indent="651510" algn="just">
              <a:lnSpc>
                <a:spcPct val="107000"/>
              </a:lnSpc>
              <a:spcAft>
                <a:spcPts val="0"/>
              </a:spcAft>
            </a:pPr>
            <a:r>
              <a:rPr lang="ru-RU" sz="800" dirty="0"/>
              <a:t> 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EC4A10-13CA-4471-94F8-CD5C162A7278}"/>
              </a:ext>
            </a:extLst>
          </p:cNvPr>
          <p:cNvSpPr/>
          <p:nvPr/>
        </p:nvSpPr>
        <p:spPr>
          <a:xfrm>
            <a:off x="5591402" y="6021288"/>
            <a:ext cx="3261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КОУМЦ  </a:t>
            </a:r>
          </a:p>
          <a:p>
            <a:pPr algn="r"/>
            <a:r>
              <a:rPr lang="ru-RU" sz="16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В. Арсланова</a:t>
            </a:r>
          </a:p>
        </p:txBody>
      </p:sp>
    </p:spTree>
    <p:extLst>
      <p:ext uri="{BB962C8B-B14F-4D97-AF65-F5344CB8AC3E}">
        <p14:creationId xmlns:p14="http://schemas.microsoft.com/office/powerpoint/2010/main" val="32284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7" y="620688"/>
            <a:ext cx="8605400" cy="576064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501923"/>
              </p:ext>
            </p:extLst>
          </p:nvPr>
        </p:nvGraphicFramePr>
        <p:xfrm>
          <a:off x="408024" y="764704"/>
          <a:ext cx="8460673" cy="589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4" imgW="9393163" imgH="6541713" progId="Word.Document.8">
                  <p:embed/>
                </p:oleObj>
              </mc:Choice>
              <mc:Fallback>
                <p:oleObj name="Document" r:id="rId4" imgW="9393163" imgH="654171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024" y="764704"/>
                        <a:ext cx="8460673" cy="589292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5" y="692696"/>
            <a:ext cx="8246398" cy="580681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7" y="692696"/>
            <a:ext cx="874897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6247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969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Контингент обучающихся по программам 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на </a:t>
            </a:r>
            <a:r>
              <a:rPr lang="ru-RU" sz="2200" b="1" dirty="0">
                <a:solidFill>
                  <a:srgbClr val="002060"/>
                </a:solidFill>
              </a:rPr>
              <a:t>начало учебного года</a:t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>(в соответствии с отчетом по форме 1 –ДШИ):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416505"/>
              </p:ext>
            </p:extLst>
          </p:nvPr>
        </p:nvGraphicFramePr>
        <p:xfrm>
          <a:off x="251520" y="2276872"/>
          <a:ext cx="8568954" cy="3562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822"/>
                <a:gridCol w="998410"/>
                <a:gridCol w="1080120"/>
                <a:gridCol w="1158648"/>
                <a:gridCol w="1004777"/>
                <a:gridCol w="1003990"/>
                <a:gridCol w="1004777"/>
                <a:gridCol w="1228410"/>
              </a:tblGrid>
              <a:tr h="88559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дополнительным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общеразвивающим программам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дополнительным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предпрофессиональным программам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2021-2022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уч. 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2022-2023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уч. 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2023-2024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уч. 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2024-2025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уч. г.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2021-2022 уч.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2022-2023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уч.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2023-2024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уч. 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2024-2025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уч. г.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</a:tr>
              <a:tr h="1791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4 438 чел.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38,9%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4 350 чел.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4 333 чел.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39,4%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4 470 чел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6440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61,1%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6824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61,7%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6990 чел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60,6%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6887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096" marR="65096" marT="0" marB="0"/>
                </a:tc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DE0358-E0B9-49FF-BC92-4BD8FD21E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60" y="99059"/>
            <a:ext cx="41127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2222</TotalTime>
  <Words>371</Words>
  <Application>Microsoft Office PowerPoint</Application>
  <PresentationFormat>Экран (4:3)</PresentationFormat>
  <Paragraphs>159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Сектор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Контингент обучающихся по программам  на начало учебного года (в соответствии с отчетом по форме 1 –ДШИ): </vt:lpstr>
      <vt:lpstr>увеличился контингент обучающихся в 13 ДШИ</vt:lpstr>
      <vt:lpstr>Сравнительный анализ  сохранности общего контингента учащихся и проведения приемной кампании на следующий 2025-2026 уч. год (с СДМШ при БОКИ)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комплексная программа по обеспечению кадрами детских школ искусств</vt:lpstr>
      <vt:lpstr>1) мастер-классы  преподавателей профессиональных образовательных учреждений  в ДШИ костромской области   Охват в год –  не менее 10 ДШИ.   директора ДШИ в составе комиссий по итоговой аттестации  выпускников СУЗ</vt:lpstr>
      <vt:lpstr>2) профориентационная работа  с учащимися ДШИ  и их родителями:</vt:lpstr>
      <vt:lpstr>3) Сводные детско-юношеские творческие коллективы -оркестры:  духовой, симфонический народных инструментов,  - сводный хор.  практика студентов на базе лучших профессиональных творческих коллективов  сотрудничество с выдающимися деятелями культуры  Детям необходимо регулярно выступать  со взрослыми музыкантами!</vt:lpstr>
      <vt:lpstr>4)конкурсная деятельность  по поддержке одаренных детей   каждый конкурс должен стать настоящим праздником  для ребенка</vt:lpstr>
      <vt:lpstr>5) педагогические туры  для студентов  профессиональных образовательных учреждений  в муниципальные ДШИ</vt:lpstr>
      <vt:lpstr>6) медиа-проект:  -цикл постов в социальных сетях интернет;  -цикл онлайн наставничества; -информационно-аналитическая работа.  </vt:lpstr>
      <vt:lpstr>Задача  Активизировать работу территориальных методических объединений преподавателей ДШИ Костромской области: 1) ТМО г. Костромы 2) ТМО Костромского района 3) Буйское тмо 4) Макарьевское ТМО 5) мантуровское ТМО 6) Шарьинское ТМО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культуры Костромской области Областное государственное бюджетное учреждение  дополнительного профессионального образования  «Костромской областной учебно-методический центр»     Региональная конференция руководителей образовательных организаций в сфере культуры и искусства Костромской области</dc:title>
  <dc:creator>методист</dc:creator>
  <cp:lastModifiedBy>КОУМЦ</cp:lastModifiedBy>
  <cp:revision>272</cp:revision>
  <dcterms:created xsi:type="dcterms:W3CDTF">2019-08-23T18:33:39Z</dcterms:created>
  <dcterms:modified xsi:type="dcterms:W3CDTF">2025-08-28T14:23:24Z</dcterms:modified>
</cp:coreProperties>
</file>